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91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95" r:id="rId19"/>
    <p:sldId id="296" r:id="rId20"/>
    <p:sldId id="312" r:id="rId21"/>
    <p:sldId id="293" r:id="rId22"/>
    <p:sldId id="294" r:id="rId23"/>
    <p:sldId id="329" r:id="rId24"/>
    <p:sldId id="330" r:id="rId25"/>
    <p:sldId id="331" r:id="rId26"/>
    <p:sldId id="332" r:id="rId27"/>
    <p:sldId id="257" r:id="rId28"/>
    <p:sldId id="313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322" r:id="rId45"/>
    <p:sldId id="323" r:id="rId46"/>
    <p:sldId id="320" r:id="rId47"/>
    <p:sldId id="282" r:id="rId48"/>
    <p:sldId id="328" r:id="rId49"/>
    <p:sldId id="319" r:id="rId50"/>
    <p:sldId id="283" r:id="rId51"/>
    <p:sldId id="290" r:id="rId52"/>
    <p:sldId id="284" r:id="rId53"/>
    <p:sldId id="333" r:id="rId54"/>
    <p:sldId id="334" r:id="rId55"/>
    <p:sldId id="335" r:id="rId56"/>
    <p:sldId id="344" r:id="rId57"/>
    <p:sldId id="345" r:id="rId58"/>
    <p:sldId id="285" r:id="rId59"/>
    <p:sldId id="348" r:id="rId60"/>
    <p:sldId id="314" r:id="rId61"/>
    <p:sldId id="325" r:id="rId62"/>
    <p:sldId id="336" r:id="rId63"/>
    <p:sldId id="338" r:id="rId64"/>
    <p:sldId id="339" r:id="rId65"/>
    <p:sldId id="349" r:id="rId66"/>
    <p:sldId id="337" r:id="rId67"/>
    <p:sldId id="340" r:id="rId68"/>
    <p:sldId id="341" r:id="rId69"/>
    <p:sldId id="342" r:id="rId70"/>
    <p:sldId id="343" r:id="rId71"/>
    <p:sldId id="315" r:id="rId72"/>
    <p:sldId id="351" r:id="rId73"/>
    <p:sldId id="350" r:id="rId74"/>
    <p:sldId id="316" r:id="rId75"/>
    <p:sldId id="324" r:id="rId76"/>
    <p:sldId id="317" r:id="rId77"/>
    <p:sldId id="318" r:id="rId78"/>
    <p:sldId id="286" r:id="rId79"/>
    <p:sldId id="275" r:id="rId80"/>
    <p:sldId id="276" r:id="rId81"/>
    <p:sldId id="278" r:id="rId82"/>
    <p:sldId id="279" r:id="rId83"/>
    <p:sldId id="326" r:id="rId84"/>
    <p:sldId id="346" r:id="rId85"/>
    <p:sldId id="347" r:id="rId86"/>
    <p:sldId id="327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5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F0D44-0529-1448-9828-3552FEF8904C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A6F8B-1E6B-2542-89D2-2CCB957E4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3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D35C2-30A4-0246-98B6-E8F2CA82CCA0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3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E5B2C2-C1D1-F341-9651-1D3165AE6CA3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13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1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663848-7056-6945-AB6D-70AD7688A388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3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9E7BE9-25F3-4F4A-877B-8B79D8926DA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5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1E0186-5D02-E447-8C36-C59524BCC3C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78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99D62F-FBDF-6B4C-9D62-5DD16B6FCE2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98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CF1BD-D311-3247-A799-C5C1720B672F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F59B64-F1B4-234F-B152-E445128E98D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9204C8-B7F5-4541-A8E0-5DDC0803387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http://www.oe-files.de/gmaps/eqmashup.html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A6F8B-1E6B-2542-89D2-2CCB957E48F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bionames.org</a:t>
            </a:r>
            <a:r>
              <a:rPr lang="en-US" dirty="0" smtClean="0"/>
              <a:t>/references/702d63814e74063632a9d99b5ba72d15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A234D-B4A0-1D44-8D10-02E85A5494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8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36E2C4-44BD-4846-A07D-6153586CF17A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ED743B-14DE-FA46-AA69-67D81E260EA0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7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DAB48F-FA54-5248-8087-17702808F24C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9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571FEC-47E8-0944-B301-9A6D1759693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1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B76CFF-78E8-DF4E-BDF8-F164D9F6291A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9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3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B92EA-14BA-3740-B70F-75DDC75018F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10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504D4-56ED-1C4F-89BA-0B5CB28140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75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31438-EB56-7548-87B7-E57B7E905E7C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12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910A7-72F1-D24D-A9DB-720B8B895F26}" type="datetimeFigureOut">
              <a:rPr lang="en-US" smtClean="0"/>
              <a:pPr/>
              <a:t>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rpage:Desktop:Dropbox:Teaching:L4:2010:session%207%20-%20macroevolution:Exercise2007.doc!OLE_LINK1" TargetMode="External"/><Relationship Id="rId4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30.png"/><Relationship Id="rId1" Type="http://schemas.microsoft.com/office/2007/relationships/media" Target="../media/media2.m4v"/><Relationship Id="rId2" Type="http://schemas.openxmlformats.org/officeDocument/2006/relationships/video" Target="../media/media2.m4v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endeley.com/groups/1068301/gbif-public-library/" TargetMode="External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5" Type="http://schemas.openxmlformats.org/officeDocument/2006/relationships/image" Target="../media/image3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4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3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58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 descr="0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499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2" descr="0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28650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547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0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2" descr="0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43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 descr="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1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0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739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 descr="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619125"/>
            <a:ext cx="870426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 descr="0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82" name="Object 2"/>
          <p:cNvGraphicFramePr>
            <a:graphicFrameLocks noChangeAspect="1"/>
          </p:cNvGraphicFramePr>
          <p:nvPr/>
        </p:nvGraphicFramePr>
        <p:xfrm>
          <a:off x="1828800" y="628650"/>
          <a:ext cx="548640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2" name="Document" r:id="rId3" imgW="5486400" imgH="5600700" progId="Word.Document.12">
                  <p:link updateAutomatic="1"/>
                </p:oleObj>
              </mc:Choice>
              <mc:Fallback>
                <p:oleObj name="Document" r:id="rId3" imgW="5486400" imgH="56007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28650"/>
                        <a:ext cx="5486400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3" name="TextBox 4"/>
          <p:cNvSpPr txBox="1">
            <a:spLocks noChangeArrowheads="1"/>
          </p:cNvSpPr>
          <p:nvPr/>
        </p:nvSpPr>
        <p:spPr bwMode="auto">
          <a:xfrm>
            <a:off x="6553200" y="914400"/>
            <a:ext cx="698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130</a:t>
            </a:r>
          </a:p>
        </p:txBody>
      </p:sp>
      <p:sp>
        <p:nvSpPr>
          <p:cNvPr id="250884" name="TextBox 5"/>
          <p:cNvSpPr txBox="1">
            <a:spLocks noChangeArrowheads="1"/>
          </p:cNvSpPr>
          <p:nvPr/>
        </p:nvSpPr>
        <p:spPr bwMode="auto">
          <a:xfrm>
            <a:off x="7391400" y="2209800"/>
            <a:ext cx="527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90</a:t>
            </a:r>
          </a:p>
        </p:txBody>
      </p:sp>
      <p:sp>
        <p:nvSpPr>
          <p:cNvPr id="250885" name="TextBox 6"/>
          <p:cNvSpPr txBox="1">
            <a:spLocks noChangeArrowheads="1"/>
          </p:cNvSpPr>
          <p:nvPr/>
        </p:nvSpPr>
        <p:spPr bwMode="auto">
          <a:xfrm>
            <a:off x="685800" y="3352800"/>
            <a:ext cx="674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110</a:t>
            </a:r>
          </a:p>
        </p:txBody>
      </p:sp>
      <p:sp>
        <p:nvSpPr>
          <p:cNvPr id="250886" name="TextBox 7"/>
          <p:cNvSpPr txBox="1">
            <a:spLocks noChangeArrowheads="1"/>
          </p:cNvSpPr>
          <p:nvPr/>
        </p:nvSpPr>
        <p:spPr bwMode="auto">
          <a:xfrm>
            <a:off x="7543800" y="3429000"/>
            <a:ext cx="698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100</a:t>
            </a:r>
          </a:p>
        </p:txBody>
      </p:sp>
      <p:cxnSp>
        <p:nvCxnSpPr>
          <p:cNvPr id="250887" name="Straight Arrow Connector 10"/>
          <p:cNvCxnSpPr>
            <a:cxnSpLocks noChangeShapeType="1"/>
          </p:cNvCxnSpPr>
          <p:nvPr/>
        </p:nvCxnSpPr>
        <p:spPr bwMode="auto">
          <a:xfrm>
            <a:off x="1447800" y="3657600"/>
            <a:ext cx="8382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88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4343400" y="1371600"/>
            <a:ext cx="2286000" cy="1600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89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4572000" y="2590800"/>
            <a:ext cx="2743200" cy="1143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90" name="Straight Arrow Connector 17"/>
          <p:cNvCxnSpPr>
            <a:cxnSpLocks noChangeShapeType="1"/>
          </p:cNvCxnSpPr>
          <p:nvPr/>
        </p:nvCxnSpPr>
        <p:spPr bwMode="auto">
          <a:xfrm rot="10800000" flipV="1">
            <a:off x="6324600" y="3733800"/>
            <a:ext cx="1066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91" name="Straight Arrow Connector 20"/>
          <p:cNvCxnSpPr>
            <a:cxnSpLocks noChangeShapeType="1"/>
          </p:cNvCxnSpPr>
          <p:nvPr/>
        </p:nvCxnSpPr>
        <p:spPr bwMode="auto">
          <a:xfrm rot="10800000">
            <a:off x="5257800" y="5334000"/>
            <a:ext cx="16002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0892" name="TextBox 23"/>
          <p:cNvSpPr txBox="1">
            <a:spLocks noChangeArrowheads="1"/>
          </p:cNvSpPr>
          <p:nvPr/>
        </p:nvSpPr>
        <p:spPr bwMode="auto">
          <a:xfrm>
            <a:off x="7010400" y="5715000"/>
            <a:ext cx="674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Geological area cladogram</a:t>
            </a:r>
          </a:p>
        </p:txBody>
      </p:sp>
      <p:cxnSp>
        <p:nvCxnSpPr>
          <p:cNvPr id="251907" name="Straight Connector 4"/>
          <p:cNvCxnSpPr>
            <a:cxnSpLocks noChangeShapeType="1"/>
          </p:cNvCxnSpPr>
          <p:nvPr/>
        </p:nvCxnSpPr>
        <p:spPr bwMode="auto">
          <a:xfrm>
            <a:off x="2286000" y="2209800"/>
            <a:ext cx="3810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08" name="Straight Connector 5"/>
          <p:cNvCxnSpPr>
            <a:cxnSpLocks noChangeShapeType="1"/>
          </p:cNvCxnSpPr>
          <p:nvPr/>
        </p:nvCxnSpPr>
        <p:spPr bwMode="auto">
          <a:xfrm>
            <a:off x="2971800" y="2971800"/>
            <a:ext cx="31242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09" name="TextBox 7"/>
          <p:cNvSpPr txBox="1">
            <a:spLocks noChangeArrowheads="1"/>
          </p:cNvSpPr>
          <p:nvPr/>
        </p:nvSpPr>
        <p:spPr bwMode="auto">
          <a:xfrm>
            <a:off x="6324600" y="1981200"/>
            <a:ext cx="984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Africa</a:t>
            </a:r>
          </a:p>
        </p:txBody>
      </p:sp>
      <p:sp>
        <p:nvSpPr>
          <p:cNvPr id="251910" name="TextBox 8"/>
          <p:cNvSpPr txBox="1">
            <a:spLocks noChangeArrowheads="1"/>
          </p:cNvSpPr>
          <p:nvPr/>
        </p:nvSpPr>
        <p:spPr bwMode="auto">
          <a:xfrm>
            <a:off x="6324600" y="2743200"/>
            <a:ext cx="21859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South America</a:t>
            </a:r>
          </a:p>
        </p:txBody>
      </p:sp>
      <p:cxnSp>
        <p:nvCxnSpPr>
          <p:cNvPr id="251911" name="Straight Connector 9"/>
          <p:cNvCxnSpPr>
            <a:cxnSpLocks noChangeShapeType="1"/>
          </p:cNvCxnSpPr>
          <p:nvPr/>
        </p:nvCxnSpPr>
        <p:spPr bwMode="auto">
          <a:xfrm>
            <a:off x="4343400" y="3657600"/>
            <a:ext cx="1752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12" name="Straight Connector 10"/>
          <p:cNvCxnSpPr>
            <a:cxnSpLocks noChangeShapeType="1"/>
          </p:cNvCxnSpPr>
          <p:nvPr/>
        </p:nvCxnSpPr>
        <p:spPr bwMode="auto">
          <a:xfrm>
            <a:off x="4343400" y="4267200"/>
            <a:ext cx="1752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13" name="Straight Connector 11"/>
          <p:cNvCxnSpPr>
            <a:cxnSpLocks noChangeShapeType="1"/>
          </p:cNvCxnSpPr>
          <p:nvPr/>
        </p:nvCxnSpPr>
        <p:spPr bwMode="auto">
          <a:xfrm>
            <a:off x="5715000" y="4953000"/>
            <a:ext cx="381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14" name="TextBox 12"/>
          <p:cNvSpPr txBox="1">
            <a:spLocks noChangeArrowheads="1"/>
          </p:cNvSpPr>
          <p:nvPr/>
        </p:nvSpPr>
        <p:spPr bwMode="auto">
          <a:xfrm>
            <a:off x="6324600" y="3429000"/>
            <a:ext cx="18780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Madagascar</a:t>
            </a:r>
          </a:p>
        </p:txBody>
      </p:sp>
      <p:sp>
        <p:nvSpPr>
          <p:cNvPr id="251915" name="TextBox 13"/>
          <p:cNvSpPr txBox="1">
            <a:spLocks noChangeArrowheads="1"/>
          </p:cNvSpPr>
          <p:nvPr/>
        </p:nvSpPr>
        <p:spPr bwMode="auto">
          <a:xfrm>
            <a:off x="6324600" y="4038600"/>
            <a:ext cx="852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India</a:t>
            </a:r>
          </a:p>
        </p:txBody>
      </p:sp>
      <p:sp>
        <p:nvSpPr>
          <p:cNvPr id="251916" name="TextBox 14"/>
          <p:cNvSpPr txBox="1">
            <a:spLocks noChangeArrowheads="1"/>
          </p:cNvSpPr>
          <p:nvPr/>
        </p:nvSpPr>
        <p:spPr bwMode="auto">
          <a:xfrm>
            <a:off x="6324600" y="4724400"/>
            <a:ext cx="1395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Australia</a:t>
            </a:r>
          </a:p>
        </p:txBody>
      </p:sp>
      <p:cxnSp>
        <p:nvCxnSpPr>
          <p:cNvPr id="251917" name="Straight Connector 15"/>
          <p:cNvCxnSpPr>
            <a:cxnSpLocks noChangeShapeType="1"/>
          </p:cNvCxnSpPr>
          <p:nvPr/>
        </p:nvCxnSpPr>
        <p:spPr bwMode="auto">
          <a:xfrm>
            <a:off x="5715000" y="5562600"/>
            <a:ext cx="381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18" name="TextBox 16"/>
          <p:cNvSpPr txBox="1">
            <a:spLocks noChangeArrowheads="1"/>
          </p:cNvSpPr>
          <p:nvPr/>
        </p:nvSpPr>
        <p:spPr bwMode="auto">
          <a:xfrm>
            <a:off x="6324600" y="5410200"/>
            <a:ext cx="18780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New Guinea</a:t>
            </a:r>
          </a:p>
        </p:txBody>
      </p:sp>
      <p:cxnSp>
        <p:nvCxnSpPr>
          <p:cNvPr id="251919" name="Straight Connector 24"/>
          <p:cNvCxnSpPr>
            <a:cxnSpLocks noChangeShapeType="1"/>
          </p:cNvCxnSpPr>
          <p:nvPr/>
        </p:nvCxnSpPr>
        <p:spPr bwMode="auto">
          <a:xfrm rot="5400000">
            <a:off x="4038601" y="3962400"/>
            <a:ext cx="609600" cy="3175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0" name="Straight Connector 25"/>
          <p:cNvCxnSpPr>
            <a:cxnSpLocks noChangeShapeType="1"/>
          </p:cNvCxnSpPr>
          <p:nvPr/>
        </p:nvCxnSpPr>
        <p:spPr bwMode="auto">
          <a:xfrm rot="5400000">
            <a:off x="5410994" y="5257006"/>
            <a:ext cx="609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1" name="Straight Connector 26"/>
          <p:cNvCxnSpPr>
            <a:cxnSpLocks noChangeShapeType="1"/>
          </p:cNvCxnSpPr>
          <p:nvPr/>
        </p:nvCxnSpPr>
        <p:spPr bwMode="auto">
          <a:xfrm rot="5400000">
            <a:off x="2134394" y="3809206"/>
            <a:ext cx="16764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2" name="Straight Connector 27"/>
          <p:cNvCxnSpPr>
            <a:cxnSpLocks noChangeShapeType="1"/>
          </p:cNvCxnSpPr>
          <p:nvPr/>
        </p:nvCxnSpPr>
        <p:spPr bwMode="auto">
          <a:xfrm rot="5400000">
            <a:off x="1486694" y="3009106"/>
            <a:ext cx="16002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3" name="Straight Connector 28"/>
          <p:cNvCxnSpPr>
            <a:cxnSpLocks noChangeShapeType="1"/>
          </p:cNvCxnSpPr>
          <p:nvPr/>
        </p:nvCxnSpPr>
        <p:spPr bwMode="auto">
          <a:xfrm>
            <a:off x="3581400" y="3962400"/>
            <a:ext cx="762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4" name="Straight Connector 31"/>
          <p:cNvCxnSpPr>
            <a:cxnSpLocks noChangeShapeType="1"/>
          </p:cNvCxnSpPr>
          <p:nvPr/>
        </p:nvCxnSpPr>
        <p:spPr bwMode="auto">
          <a:xfrm>
            <a:off x="3581400" y="5257800"/>
            <a:ext cx="2133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5" name="Straight Connector 33"/>
          <p:cNvCxnSpPr>
            <a:cxnSpLocks noChangeShapeType="1"/>
          </p:cNvCxnSpPr>
          <p:nvPr/>
        </p:nvCxnSpPr>
        <p:spPr bwMode="auto">
          <a:xfrm rot="5400000">
            <a:off x="2934494" y="4609306"/>
            <a:ext cx="12954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6" name="Straight Connector 37"/>
          <p:cNvCxnSpPr>
            <a:cxnSpLocks noChangeShapeType="1"/>
          </p:cNvCxnSpPr>
          <p:nvPr/>
        </p:nvCxnSpPr>
        <p:spPr bwMode="auto">
          <a:xfrm>
            <a:off x="2971800" y="4648200"/>
            <a:ext cx="609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7" name="Straight Connector 41"/>
          <p:cNvCxnSpPr>
            <a:cxnSpLocks noChangeShapeType="1"/>
          </p:cNvCxnSpPr>
          <p:nvPr/>
        </p:nvCxnSpPr>
        <p:spPr bwMode="auto">
          <a:xfrm>
            <a:off x="2286000" y="3810000"/>
            <a:ext cx="6858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8" name="Straight Connector 45"/>
          <p:cNvCxnSpPr>
            <a:cxnSpLocks noChangeShapeType="1"/>
          </p:cNvCxnSpPr>
          <p:nvPr/>
        </p:nvCxnSpPr>
        <p:spPr bwMode="auto">
          <a:xfrm>
            <a:off x="1600200" y="3048000"/>
            <a:ext cx="6858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29" name="TextBox 46"/>
          <p:cNvSpPr txBox="1">
            <a:spLocks noChangeArrowheads="1"/>
          </p:cNvSpPr>
          <p:nvPr/>
        </p:nvSpPr>
        <p:spPr bwMode="auto">
          <a:xfrm>
            <a:off x="1524000" y="2438400"/>
            <a:ext cx="698500" cy="461963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130</a:t>
            </a:r>
          </a:p>
        </p:txBody>
      </p:sp>
      <p:sp>
        <p:nvSpPr>
          <p:cNvPr id="251930" name="TextBox 47"/>
          <p:cNvSpPr txBox="1">
            <a:spLocks noChangeArrowheads="1"/>
          </p:cNvSpPr>
          <p:nvPr/>
        </p:nvSpPr>
        <p:spPr bwMode="auto">
          <a:xfrm>
            <a:off x="3657600" y="3429000"/>
            <a:ext cx="527050" cy="461963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90</a:t>
            </a:r>
          </a:p>
        </p:txBody>
      </p:sp>
      <p:sp>
        <p:nvSpPr>
          <p:cNvPr id="251931" name="TextBox 48"/>
          <p:cNvSpPr txBox="1">
            <a:spLocks noChangeArrowheads="1"/>
          </p:cNvSpPr>
          <p:nvPr/>
        </p:nvSpPr>
        <p:spPr bwMode="auto">
          <a:xfrm>
            <a:off x="2895600" y="4724400"/>
            <a:ext cx="698500" cy="461963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100</a:t>
            </a:r>
          </a:p>
        </p:txBody>
      </p:sp>
      <p:sp>
        <p:nvSpPr>
          <p:cNvPr id="251932" name="TextBox 49"/>
          <p:cNvSpPr txBox="1">
            <a:spLocks noChangeArrowheads="1"/>
          </p:cNvSpPr>
          <p:nvPr/>
        </p:nvSpPr>
        <p:spPr bwMode="auto">
          <a:xfrm>
            <a:off x="2286000" y="3352800"/>
            <a:ext cx="674688" cy="461963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time, shifting continents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0"/>
            <a:ext cx="7924800" cy="661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Recent time, shifting organisms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7203"/>
            <a:ext cx="364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@</a:t>
            </a:r>
            <a:r>
              <a:rPr lang="en-US" sz="4800" dirty="0" err="1" smtClean="0">
                <a:solidFill>
                  <a:schemeClr val="bg1"/>
                </a:solidFill>
              </a:rPr>
              <a:t>andrewxhill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Sinking island, running to stay in the same place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37613" cy="457200"/>
          </a:xfrm>
          <a:noFill/>
        </p:spPr>
        <p:txBody>
          <a:bodyPr lIns="91435" tIns="45718" rIns="91435" bIns="45718" anchor="t"/>
          <a:lstStyle/>
          <a:p>
            <a:pPr eaLnBrk="1" hangingPunct="1">
              <a:tabLst>
                <a:tab pos="1028700" algn="l"/>
              </a:tabLst>
            </a:pPr>
            <a:r>
              <a:rPr lang="en-US" sz="1800">
                <a:solidFill>
                  <a:schemeClr val="tx1"/>
                </a:solidFill>
              </a:rPr>
              <a:t>Figure 22.16  The evolution of fruit fly (</a:t>
            </a:r>
            <a:r>
              <a:rPr lang="en-US" sz="1800" i="1">
                <a:solidFill>
                  <a:schemeClr val="tx1"/>
                </a:solidFill>
              </a:rPr>
              <a:t>Drosophila</a:t>
            </a:r>
            <a:r>
              <a:rPr lang="en-US" sz="1800">
                <a:solidFill>
                  <a:schemeClr val="tx1"/>
                </a:solidFill>
              </a:rPr>
              <a:t>) species on the Hawaiian archipelago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5891" name="Line 3"/>
          <p:cNvSpPr>
            <a:spLocks noChangeShapeType="1"/>
          </p:cNvSpPr>
          <p:nvPr/>
        </p:nvSpPr>
        <p:spPr bwMode="auto">
          <a:xfrm flipH="1">
            <a:off x="114300" y="304800"/>
            <a:ext cx="8915400" cy="0"/>
          </a:xfrm>
          <a:prstGeom prst="line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990600"/>
            <a:ext cx="8991600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Hotspot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00200"/>
            <a:ext cx="8763000" cy="397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58763"/>
            <a:ext cx="6477000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Properties of maps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Maps are predictable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870200" y="1847850"/>
            <a:ext cx="3403600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0"/>
            <a:ext cx="7924800" cy="661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847850"/>
            <a:ext cx="3403600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Navigation is predictable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Every pixel counts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15900"/>
            <a:ext cx="8712200" cy="642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41300"/>
            <a:ext cx="8712200" cy="637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34950"/>
            <a:ext cx="8674100" cy="638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 descr="1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34950"/>
            <a:ext cx="8674100" cy="638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Relative and absolute navigation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7350"/>
            <a:ext cx="8686800" cy="608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7350"/>
            <a:ext cx="8686800" cy="6083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9400" y="1905000"/>
            <a:ext cx="4191000" cy="1676400"/>
          </a:xfrm>
          <a:prstGeom prst="rect">
            <a:avLst/>
          </a:prstGeom>
          <a:effectLst>
            <a:glow rad="228600">
              <a:schemeClr val="accent1">
                <a:alpha val="75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dirty="0" smtClean="0">
                <a:solidFill>
                  <a:schemeClr val="tx1"/>
                </a:solidFill>
              </a:rPr>
              <a:t>Latitude 42.363921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Longitude -71.087763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 descr="facebook-place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021" y="2286000"/>
            <a:ext cx="839957" cy="803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Sources of maps</a:t>
            </a:r>
            <a:br>
              <a:rPr lang="en-US" dirty="0" smtClean="0"/>
            </a:br>
            <a:r>
              <a:rPr lang="en-US" dirty="0" smtClean="0"/>
              <a:t> (other than Google)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OpenStreetMap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to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www.gbif.org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http://www.mendeley.com/groups/1068301/gbif-public-library/</a:t>
            </a:r>
            <a:r>
              <a:rPr lang="en-US" dirty="0" smtClean="0"/>
              <a:t> for uses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2" y="272117"/>
            <a:ext cx="2236196" cy="2171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Lots of data, but some issues, such as sampling bias and errors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7203"/>
            <a:ext cx="364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@</a:t>
            </a:r>
            <a:r>
              <a:rPr lang="en-US" sz="4800" dirty="0" err="1" smtClean="0">
                <a:solidFill>
                  <a:schemeClr val="bg1"/>
                </a:solidFill>
              </a:rPr>
              <a:t>andrewxhill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8200" cy="838200"/>
          </a:xfrm>
          <a:prstGeom prst="rect">
            <a:avLst/>
          </a:prstGeom>
        </p:spPr>
      </p:pic>
      <p:pic>
        <p:nvPicPr>
          <p:cNvPr id="6" name="mammal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12520"/>
            <a:ext cx="8128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621"/>
            <a:ext cx="9191643" cy="4879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559300"/>
            <a:ext cx="3810000" cy="2298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Transposed latitude and longitude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 rot="2096580">
            <a:off x="4506346" y="294301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62411" cy="1143000"/>
          </a:xfrm>
        </p:spPr>
        <p:txBody>
          <a:bodyPr/>
          <a:lstStyle/>
          <a:p>
            <a:r>
              <a:rPr lang="en-US" i="1" dirty="0" err="1" smtClean="0"/>
              <a:t>Boophis</a:t>
            </a:r>
            <a:r>
              <a:rPr lang="en-US" i="1" dirty="0" smtClean="0"/>
              <a:t> </a:t>
            </a:r>
            <a:r>
              <a:rPr lang="en-US" i="1" dirty="0" err="1" smtClean="0"/>
              <a:t>periegetes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46" y="0"/>
            <a:ext cx="3568154" cy="2344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62411" cy="1143000"/>
          </a:xfrm>
        </p:spPr>
        <p:txBody>
          <a:bodyPr/>
          <a:lstStyle/>
          <a:p>
            <a:r>
              <a:rPr lang="en-US" i="1" dirty="0" err="1" smtClean="0"/>
              <a:t>Boophis</a:t>
            </a:r>
            <a:r>
              <a:rPr lang="en-US" i="1" dirty="0" smtClean="0"/>
              <a:t> </a:t>
            </a:r>
            <a:r>
              <a:rPr lang="en-US" i="1" dirty="0" err="1" smtClean="0"/>
              <a:t>periegetes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846" y="0"/>
            <a:ext cx="3568154" cy="234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2433"/>
            <a:ext cx="9144000" cy="4695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Specimens from “USA”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Flickr EOL group</a:t>
            </a:r>
          </a:p>
        </p:txBody>
      </p:sp>
      <p:pic>
        <p:nvPicPr>
          <p:cNvPr id="512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90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2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Crowd sourcing</a:t>
            </a:r>
          </a:p>
        </p:txBody>
      </p:sp>
      <p:sp>
        <p:nvSpPr>
          <p:cNvPr id="52227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None/>
            </a:pPr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Where is the </a:t>
            </a:r>
            <a:r>
              <a:rPr lang="ja-JP" altLang="en-US" sz="3600" dirty="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crowd</a:t>
            </a:r>
            <a:r>
              <a:rPr lang="ja-JP" altLang="en-US" sz="3600" dirty="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dirty="0" smtClean="0">
                <a:latin typeface="Calibri" charset="0"/>
                <a:ea typeface="ＭＳ Ｐゴシック" charset="0"/>
                <a:cs typeface="ＭＳ Ｐゴシック" charset="0"/>
              </a:rPr>
              <a:t>It</a:t>
            </a:r>
            <a:r>
              <a:rPr lang="en-GB" sz="3600" dirty="0" smtClean="0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600" dirty="0" smtClean="0">
                <a:latin typeface="Calibri" charset="0"/>
                <a:ea typeface="ＭＳ Ｐゴシック" charset="0"/>
                <a:cs typeface="ＭＳ Ｐゴシック" charset="0"/>
              </a:rPr>
              <a:t>s 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where the iPhones are…</a:t>
            </a: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4" y="-1"/>
            <a:ext cx="2536826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6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Things to do with maps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3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7" name="Picture 3" descr="1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8" name="Rectangle 4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Timemaps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" y="1717145"/>
            <a:ext cx="9132910" cy="5411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26"/>
            <a:ext cx="9144000" cy="6050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984"/>
            <a:ext cx="9144000" cy="51420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Global Forest Change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4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Knowing what we know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r. Julian Bayliss  The Lost Forest of Mount Mabu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307369"/>
            <a:ext cx="7962900" cy="53594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Mt </a:t>
            </a:r>
            <a:r>
              <a:rPr lang="en-US" dirty="0" err="1" smtClean="0"/>
              <a:t>Mabu</a:t>
            </a:r>
            <a:r>
              <a:rPr lang="en-US" dirty="0" smtClean="0"/>
              <a:t> on GBIF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5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1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14" y="1128271"/>
            <a:ext cx="6828751" cy="57297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4730"/>
            <a:ext cx="8229600" cy="1143000"/>
          </a:xfrm>
        </p:spPr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bionames.org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1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98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Bounding box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biostor.org</a:t>
            </a:r>
            <a:r>
              <a:rPr lang="en-US" dirty="0" smtClean="0"/>
              <a:t>/maps</a:t>
            </a:r>
            <a:endParaRPr lang="en-US" dirty="0"/>
          </a:p>
        </p:txBody>
      </p:sp>
      <p:pic>
        <p:nvPicPr>
          <p:cNvPr id="4" name="boundingb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764" y="1249554"/>
            <a:ext cx="6060740" cy="5608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journalmap.org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605"/>
            <a:ext cx="9144000" cy="50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draw on maps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things on maps: points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12" y="1417638"/>
            <a:ext cx="4459990" cy="44688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things on maps: polygons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28" y="1417638"/>
            <a:ext cx="4434963" cy="4417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58" y="1627945"/>
            <a:ext cx="6641183" cy="52300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Plotting things on maps: </a:t>
            </a:r>
            <a:r>
              <a:rPr lang="en-US" dirty="0"/>
              <a:t>p</a:t>
            </a:r>
            <a:r>
              <a:rPr lang="en-US" dirty="0" smtClean="0"/>
              <a:t>oints and lines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550" y="0"/>
            <a:ext cx="66913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54247518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83403"/>
            <a:ext cx="2784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@</a:t>
            </a:r>
            <a:r>
              <a:rPr lang="en-US" sz="4800" dirty="0" err="1" smtClean="0">
                <a:solidFill>
                  <a:schemeClr val="bg1"/>
                </a:solidFill>
              </a:rPr>
              <a:t>DavKidd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Geophylogenies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09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657350"/>
            <a:ext cx="5156200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22" y="1524774"/>
            <a:ext cx="59436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47800"/>
            <a:ext cx="4064000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145" y="1397000"/>
            <a:ext cx="3670300" cy="401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550" y="0"/>
            <a:ext cx="66913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7200" y="3706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BOLD DNA barcodes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100" dirty="0" smtClean="0">
                <a:latin typeface="Calibri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3100" dirty="0" err="1" smtClean="0">
                <a:latin typeface="Calibri" charset="0"/>
                <a:ea typeface="ＭＳ Ｐゴシック" charset="0"/>
                <a:cs typeface="ＭＳ Ｐゴシック" charset="0"/>
              </a:rPr>
              <a:t>iphylo.org</a:t>
            </a:r>
            <a:r>
              <a:rPr lang="en-US" sz="3100" dirty="0" smtClean="0">
                <a:latin typeface="Calibri" charset="0"/>
                <a:ea typeface="ＭＳ Ｐゴシック" charset="0"/>
                <a:cs typeface="ＭＳ Ｐゴシック" charset="0"/>
              </a:rPr>
              <a:t>/~</a:t>
            </a:r>
            <a:r>
              <a:rPr lang="en-US" sz="3100" dirty="0" err="1" smtClean="0">
                <a:latin typeface="Calibri" charset="0"/>
                <a:ea typeface="ＭＳ Ｐゴシック" charset="0"/>
                <a:cs typeface="ＭＳ Ｐゴシック" charset="0"/>
              </a:rPr>
              <a:t>rpage</a:t>
            </a:r>
            <a:r>
              <a:rPr lang="en-US" sz="3100" dirty="0" smtClean="0">
                <a:latin typeface="Calibri" charset="0"/>
                <a:ea typeface="ＭＳ Ｐゴシック" charset="0"/>
                <a:cs typeface="ＭＳ Ｐゴシック" charset="0"/>
              </a:rPr>
              <a:t>/bold-map</a:t>
            </a:r>
            <a:endParaRPr lang="en-US" sz="31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706"/>
            <a:ext cx="9144000" cy="54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575" y="1417638"/>
            <a:ext cx="12499316" cy="6537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iphylo.org</a:t>
            </a:r>
            <a:r>
              <a:rPr lang="en-US" sz="2800" dirty="0" smtClean="0"/>
              <a:t>/~</a:t>
            </a:r>
            <a:r>
              <a:rPr lang="en-US" sz="2800" dirty="0" err="1" smtClean="0"/>
              <a:t>rpage</a:t>
            </a:r>
            <a:r>
              <a:rPr lang="en-US" sz="2800" dirty="0" smtClean="0"/>
              <a:t>/</a:t>
            </a:r>
            <a:r>
              <a:rPr lang="en-US" sz="2800" dirty="0" err="1" smtClean="0"/>
              <a:t>geojson</a:t>
            </a:r>
            <a:r>
              <a:rPr lang="en-US" sz="2800" dirty="0" smtClean="0"/>
              <a:t>-phylogeny-demo/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164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 descr="0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1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234</Words>
  <Application>Microsoft Macintosh PowerPoint</Application>
  <PresentationFormat>On-screen Show (4:3)</PresentationFormat>
  <Paragraphs>89</Paragraphs>
  <Slides>86</Slides>
  <Notes>19</Notes>
  <HiddenSlides>0</HiddenSlides>
  <MMClips>8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Calibri</vt:lpstr>
      <vt:lpstr>ＭＳ Ｐゴシック</vt:lpstr>
      <vt:lpstr>Arial</vt:lpstr>
      <vt:lpstr>Office Theme</vt:lpstr>
      <vt:lpstr>Macintosh HD:Users:rpage:Desktop:Dropbox:Teaching:L4:2010:session 7 - macroevolution:Exercise2007.doc!OLE_LINK1</vt:lpstr>
      <vt:lpstr>Geography</vt:lpstr>
      <vt:lpstr>Deep time, shifting continents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Geological area cladogram</vt:lpstr>
      <vt:lpstr>PowerPoint Presentation</vt:lpstr>
      <vt:lpstr>Recent time, shifting organisms</vt:lpstr>
      <vt:lpstr>PowerPoint Presentation</vt:lpstr>
      <vt:lpstr>Sinking island, running to stay in the same place</vt:lpstr>
      <vt:lpstr>Figure 22.16  The evolution of fruit fly (Drosophila) species on the Hawaiian archipelago</vt:lpstr>
      <vt:lpstr>Hotspot</vt:lpstr>
      <vt:lpstr>PowerPoint Presentation</vt:lpstr>
      <vt:lpstr>Properties of maps</vt:lpstr>
      <vt:lpstr>Maps are predictable</vt:lpstr>
      <vt:lpstr>PowerPoint Presentation</vt:lpstr>
      <vt:lpstr>PowerPoint Presentation</vt:lpstr>
      <vt:lpstr>Navigation is predictable</vt:lpstr>
      <vt:lpstr>PowerPoint Presentation</vt:lpstr>
      <vt:lpstr>Every pixel counts</vt:lpstr>
      <vt:lpstr>PowerPoint Presentation</vt:lpstr>
      <vt:lpstr>PowerPoint Presentation</vt:lpstr>
      <vt:lpstr>Ground truth</vt:lpstr>
      <vt:lpstr>PowerPoint Presentation</vt:lpstr>
      <vt:lpstr>PowerPoint Presentation</vt:lpstr>
      <vt:lpstr>PowerPoint Presentation</vt:lpstr>
      <vt:lpstr>PowerPoint Presentation</vt:lpstr>
      <vt:lpstr>Relative and absolute navigation</vt:lpstr>
      <vt:lpstr>PowerPoint Presentation</vt:lpstr>
      <vt:lpstr>PowerPoint Presentation</vt:lpstr>
      <vt:lpstr>Sources of maps  (other than Google)</vt:lpstr>
      <vt:lpstr>OpenStreetMap</vt:lpstr>
      <vt:lpstr>http://www.gbif.org</vt:lpstr>
      <vt:lpstr>PowerPoint Presentation</vt:lpstr>
      <vt:lpstr>Lots of data, but some issues, such as sampling bias and errors</vt:lpstr>
      <vt:lpstr>PowerPoint Presentation</vt:lpstr>
      <vt:lpstr>Transposed latitude and longitude</vt:lpstr>
      <vt:lpstr>Boophis periegetes</vt:lpstr>
      <vt:lpstr>Boophis periegetes</vt:lpstr>
      <vt:lpstr>Specimens from “USA”</vt:lpstr>
      <vt:lpstr>PowerPoint Presentation</vt:lpstr>
      <vt:lpstr>PowerPoint Presentation</vt:lpstr>
      <vt:lpstr>Flickr EOL group</vt:lpstr>
      <vt:lpstr>Crowd sourcing</vt:lpstr>
      <vt:lpstr>Things to do with maps</vt:lpstr>
      <vt:lpstr>Add time</vt:lpstr>
      <vt:lpstr>Timemaps</vt:lpstr>
      <vt:lpstr>PowerPoint Presentation</vt:lpstr>
      <vt:lpstr>Global Forest Change</vt:lpstr>
      <vt:lpstr>PowerPoint Presentation</vt:lpstr>
      <vt:lpstr>PowerPoint Presentation</vt:lpstr>
      <vt:lpstr>Knowing what we know</vt:lpstr>
      <vt:lpstr>PowerPoint Presentation</vt:lpstr>
      <vt:lpstr>Mt Mabu on GBIF</vt:lpstr>
      <vt:lpstr>PowerPoint Presentation</vt:lpstr>
      <vt:lpstr>http://bionames.org</vt:lpstr>
      <vt:lpstr>PowerPoint Presentation</vt:lpstr>
      <vt:lpstr>Bounding box http://biostor.org/maps</vt:lpstr>
      <vt:lpstr>http://journalmap.org/</vt:lpstr>
      <vt:lpstr>How to draw on maps</vt:lpstr>
      <vt:lpstr>Plotting things on maps: points</vt:lpstr>
      <vt:lpstr>Plotting things on maps: polygons</vt:lpstr>
      <vt:lpstr>Plotting things on maps: points and lines</vt:lpstr>
      <vt:lpstr>PowerPoint Presentation</vt:lpstr>
      <vt:lpstr>PowerPoint Presentation</vt:lpstr>
      <vt:lpstr>Geophylogenies</vt:lpstr>
      <vt:lpstr>PowerPoint Presentation</vt:lpstr>
      <vt:lpstr>PowerPoint Presentation</vt:lpstr>
      <vt:lpstr>PowerPoint Presentation</vt:lpstr>
      <vt:lpstr>PowerPoint Presentation</vt:lpstr>
      <vt:lpstr>BOLD DNA barcodes http://iphylo.org/~rpage/bold-map</vt:lpstr>
      <vt:lpstr>http://iphylo.org/~rpage/geojson-phylogeny-demo/</vt:lpstr>
      <vt:lpstr>The End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</dc:title>
  <dc:creator>Roderic Page</dc:creator>
  <cp:lastModifiedBy>Roderic Page</cp:lastModifiedBy>
  <cp:revision>19</cp:revision>
  <dcterms:created xsi:type="dcterms:W3CDTF">2013-01-24T11:23:29Z</dcterms:created>
  <dcterms:modified xsi:type="dcterms:W3CDTF">2018-01-16T13:26:52Z</dcterms:modified>
</cp:coreProperties>
</file>